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8" r:id="rId1"/>
  </p:sldMasterIdLst>
  <p:sldIdLst>
    <p:sldId id="256" r:id="rId2"/>
    <p:sldId id="259" r:id="rId3"/>
    <p:sldId id="257" r:id="rId4"/>
    <p:sldId id="262" r:id="rId5"/>
    <p:sldId id="263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4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36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388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55683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5027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pPr/>
              <a:t>4/14/2021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841694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84031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7167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3284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511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60468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068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99638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1569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C743F4-8769-40B4-85DF-6CB8DE9F66AA}" type="datetimeFigureOut">
              <a:rPr lang="en-US" smtClean="0"/>
              <a:t>4/14/2021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BD96E-3838-45D2-9031-D3AF67C920A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2887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4EC743F4-8769-40B4-85DF-6CB8DE9F66AA}" type="datetimeFigureOut">
              <a:rPr lang="en-US" smtClean="0"/>
              <a:pPr/>
              <a:t>4/14/2021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365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4EC743F4-8769-40B4-85DF-6CB8DE9F66AA}" type="datetimeFigureOut">
              <a:rPr lang="en-US" smtClean="0"/>
              <a:pPr/>
              <a:t>4/14/2021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FF2BD96E-3838-45D2-9031-D3AF67C920A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16051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39" r:id="rId1"/>
    <p:sldLayoutId id="2147483940" r:id="rId2"/>
    <p:sldLayoutId id="2147483941" r:id="rId3"/>
    <p:sldLayoutId id="2147483942" r:id="rId4"/>
    <p:sldLayoutId id="2147483943" r:id="rId5"/>
    <p:sldLayoutId id="2147483944" r:id="rId6"/>
    <p:sldLayoutId id="2147483945" r:id="rId7"/>
    <p:sldLayoutId id="2147483946" r:id="rId8"/>
    <p:sldLayoutId id="2147483947" r:id="rId9"/>
    <p:sldLayoutId id="2147483948" r:id="rId10"/>
    <p:sldLayoutId id="2147483949" r:id="rId11"/>
    <p:sldLayoutId id="2147483950" r:id="rId12"/>
    <p:sldLayoutId id="2147483951" r:id="rId13"/>
    <p:sldLayoutId id="2147483952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3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3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extured rainbow painted background">
            <a:extLst>
              <a:ext uri="{FF2B5EF4-FFF2-40B4-BE49-F238E27FC236}">
                <a16:creationId xmlns:a16="http://schemas.microsoft.com/office/drawing/2014/main" id="{87C0D5B6-F8C4-43B1-A8C0-C0A518BC64A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alphaModFix amt="40000"/>
          </a:blip>
          <a:srcRect t="7865" b="7865"/>
          <a:stretch/>
        </p:blipFill>
        <p:spPr>
          <a:xfrm>
            <a:off x="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3CA3D6-7DCA-49DC-81AE-524C669ACD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0001" y="1142179"/>
            <a:ext cx="10572000" cy="3732453"/>
          </a:xfrm>
        </p:spPr>
        <p:txBody>
          <a:bodyPr>
            <a:normAutofit/>
          </a:bodyPr>
          <a:lstStyle/>
          <a:p>
            <a:r>
              <a:rPr lang="en-CA" dirty="0"/>
              <a:t>Creating a Protein Demand Forecast Model</a:t>
            </a:r>
          </a:p>
        </p:txBody>
      </p:sp>
    </p:spTree>
    <p:extLst>
      <p:ext uri="{BB962C8B-B14F-4D97-AF65-F5344CB8AC3E}">
        <p14:creationId xmlns:p14="http://schemas.microsoft.com/office/powerpoint/2010/main" val="7745834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251E2-90EC-4006-B7BC-85872040FA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1515" y="1734857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CA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89887-397F-4FA0-A687-43E3761758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6000" y="1884157"/>
            <a:ext cx="5365218" cy="4900014"/>
          </a:xfrm>
          <a:effectLst/>
        </p:spPr>
        <p:txBody>
          <a:bodyPr>
            <a:normAutofit fontScale="92500" lnSpcReduction="20000"/>
          </a:bodyPr>
          <a:lstStyle/>
          <a:p>
            <a:endParaRPr lang="en-CA" sz="2200" dirty="0"/>
          </a:p>
          <a:p>
            <a:r>
              <a:rPr lang="en-CA" sz="2500" dirty="0"/>
              <a:t>Why is this important?</a:t>
            </a:r>
          </a:p>
          <a:p>
            <a:r>
              <a:rPr lang="en-CA" sz="2500" dirty="0"/>
              <a:t>Hypothesized that wages affects demand for beef and pork and not chicken or fish</a:t>
            </a:r>
          </a:p>
          <a:p>
            <a:r>
              <a:rPr lang="en-CA" sz="2500" dirty="0"/>
              <a:t>Rising prices may decrease demand</a:t>
            </a:r>
          </a:p>
          <a:p>
            <a:r>
              <a:rPr lang="en-CA" sz="2500" dirty="0"/>
              <a:t>Check for seasonality in analysis</a:t>
            </a:r>
          </a:p>
          <a:p>
            <a:r>
              <a:rPr lang="en-CA" sz="2500" dirty="0"/>
              <a:t>Explore different regressions to determine the best model for forecasting including linear regressions, seemingly unrelated regressions, first-difference regressions</a:t>
            </a:r>
          </a:p>
          <a:p>
            <a:endParaRPr lang="en-CA" dirty="0"/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9D2ED403-5AF5-466A-BD53-D33854C012F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223796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748"/>
    </mc:Choice>
    <mc:Fallback xmlns="">
      <p:transition spd="slow" advTm="457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FE92A-5AA6-4C33-B803-4F7A28230E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Literature Review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E31D8-FE2D-406C-BA1B-971B034C39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7424" y="2394565"/>
            <a:ext cx="10554574" cy="3636511"/>
          </a:xfrm>
        </p:spPr>
        <p:txBody>
          <a:bodyPr>
            <a:noAutofit/>
          </a:bodyPr>
          <a:lstStyle/>
          <a:p>
            <a:r>
              <a:rPr lang="en-CA" sz="3200" dirty="0"/>
              <a:t>Use time series analysis to analyze demand</a:t>
            </a:r>
          </a:p>
          <a:p>
            <a:r>
              <a:rPr lang="en-CA" sz="3200" dirty="0"/>
              <a:t>Few factors affecting demand:</a:t>
            </a:r>
          </a:p>
          <a:p>
            <a:pPr marL="0" indent="0">
              <a:buNone/>
            </a:pPr>
            <a:r>
              <a:rPr lang="en-CA" sz="3200" dirty="0"/>
              <a:t>   - Income</a:t>
            </a:r>
          </a:p>
          <a:p>
            <a:pPr marL="0" indent="0">
              <a:buNone/>
            </a:pPr>
            <a:r>
              <a:rPr lang="en-CA" sz="3200" dirty="0"/>
              <a:t>   - Population</a:t>
            </a:r>
          </a:p>
          <a:p>
            <a:pPr marL="0" indent="0">
              <a:buNone/>
            </a:pPr>
            <a:r>
              <a:rPr lang="en-CA" sz="3200" dirty="0"/>
              <a:t>   - Prices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D93A074-6600-4360-A69B-5655F284F37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2915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703"/>
    </mc:Choice>
    <mc:Fallback>
      <p:transition spd="slow" advTm="427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9A69AF-D57B-49B4-886C-D4A5DC1944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CABDC08D-6093-4397-92D4-54D00E2BB1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16200000">
            <a:off x="-650724" y="650724"/>
            <a:ext cx="6858000" cy="5556552"/>
          </a:xfrm>
          <a:custGeom>
            <a:avLst/>
            <a:gdLst>
              <a:gd name="connsiteX0" fmla="*/ 6858000 w 6858000"/>
              <a:gd name="connsiteY0" fmla="*/ 3445704 h 5556552"/>
              <a:gd name="connsiteX1" fmla="*/ 3829242 w 6858000"/>
              <a:gd name="connsiteY1" fmla="*/ 5433322 h 5556552"/>
              <a:gd name="connsiteX2" fmla="*/ 3827369 w 6858000"/>
              <a:gd name="connsiteY2" fmla="*/ 5434867 h 5556552"/>
              <a:gd name="connsiteX3" fmla="*/ 3824583 w 6858000"/>
              <a:gd name="connsiteY3" fmla="*/ 5436378 h 5556552"/>
              <a:gd name="connsiteX4" fmla="*/ 3798693 w 6858000"/>
              <a:gd name="connsiteY4" fmla="*/ 5453370 h 5556552"/>
              <a:gd name="connsiteX5" fmla="*/ 3785011 w 6858000"/>
              <a:gd name="connsiteY5" fmla="*/ 5457858 h 5556552"/>
              <a:gd name="connsiteX6" fmla="*/ 3706339 w 6858000"/>
              <a:gd name="connsiteY6" fmla="*/ 5500559 h 5556552"/>
              <a:gd name="connsiteX7" fmla="*/ 3428998 w 6858000"/>
              <a:gd name="connsiteY7" fmla="*/ 5556552 h 5556552"/>
              <a:gd name="connsiteX8" fmla="*/ 3151658 w 6858000"/>
              <a:gd name="connsiteY8" fmla="*/ 5500559 h 5556552"/>
              <a:gd name="connsiteX9" fmla="*/ 3072996 w 6858000"/>
              <a:gd name="connsiteY9" fmla="*/ 5457863 h 5556552"/>
              <a:gd name="connsiteX10" fmla="*/ 3059298 w 6858000"/>
              <a:gd name="connsiteY10" fmla="*/ 5453370 h 5556552"/>
              <a:gd name="connsiteX11" fmla="*/ 3033383 w 6858000"/>
              <a:gd name="connsiteY11" fmla="*/ 5436362 h 5556552"/>
              <a:gd name="connsiteX12" fmla="*/ 3030627 w 6858000"/>
              <a:gd name="connsiteY12" fmla="*/ 5434867 h 5556552"/>
              <a:gd name="connsiteX13" fmla="*/ 3028775 w 6858000"/>
              <a:gd name="connsiteY13" fmla="*/ 5433338 h 5556552"/>
              <a:gd name="connsiteX14" fmla="*/ 0 w 6858000"/>
              <a:gd name="connsiteY14" fmla="*/ 3445704 h 5556552"/>
              <a:gd name="connsiteX15" fmla="*/ 6858000 w 6858000"/>
              <a:gd name="connsiteY15" fmla="*/ 0 h 5556552"/>
              <a:gd name="connsiteX16" fmla="*/ 6858000 w 6858000"/>
              <a:gd name="connsiteY16" fmla="*/ 349336 h 5556552"/>
              <a:gd name="connsiteX17" fmla="*/ 6858000 w 6858000"/>
              <a:gd name="connsiteY17" fmla="*/ 3445703 h 5556552"/>
              <a:gd name="connsiteX18" fmla="*/ 0 w 6858000"/>
              <a:gd name="connsiteY18" fmla="*/ 3445703 h 5556552"/>
              <a:gd name="connsiteX19" fmla="*/ 0 w 6858000"/>
              <a:gd name="connsiteY19" fmla="*/ 0 h 5556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6858000" h="5556552">
                <a:moveTo>
                  <a:pt x="6858000" y="3445704"/>
                </a:moveTo>
                <a:lnTo>
                  <a:pt x="3829242" y="5433322"/>
                </a:lnTo>
                <a:lnTo>
                  <a:pt x="3827369" y="5434867"/>
                </a:lnTo>
                <a:lnTo>
                  <a:pt x="3824583" y="5436378"/>
                </a:lnTo>
                <a:lnTo>
                  <a:pt x="3798693" y="5453370"/>
                </a:lnTo>
                <a:lnTo>
                  <a:pt x="3785011" y="5457858"/>
                </a:lnTo>
                <a:lnTo>
                  <a:pt x="3706339" y="5500559"/>
                </a:lnTo>
                <a:cubicBezTo>
                  <a:pt x="3621096" y="5536614"/>
                  <a:pt x="3527375" y="5556552"/>
                  <a:pt x="3428998" y="5556552"/>
                </a:cubicBezTo>
                <a:cubicBezTo>
                  <a:pt x="3330621" y="5556552"/>
                  <a:pt x="3236901" y="5536614"/>
                  <a:pt x="3151658" y="5500559"/>
                </a:cubicBezTo>
                <a:lnTo>
                  <a:pt x="3072996" y="5457863"/>
                </a:lnTo>
                <a:lnTo>
                  <a:pt x="3059298" y="5453370"/>
                </a:lnTo>
                <a:lnTo>
                  <a:pt x="3033383" y="5436362"/>
                </a:lnTo>
                <a:lnTo>
                  <a:pt x="3030627" y="5434867"/>
                </a:lnTo>
                <a:lnTo>
                  <a:pt x="3028775" y="5433338"/>
                </a:lnTo>
                <a:lnTo>
                  <a:pt x="0" y="3445704"/>
                </a:lnTo>
                <a:close/>
                <a:moveTo>
                  <a:pt x="6858000" y="0"/>
                </a:moveTo>
                <a:lnTo>
                  <a:pt x="6858000" y="349336"/>
                </a:lnTo>
                <a:lnTo>
                  <a:pt x="6858000" y="3445703"/>
                </a:lnTo>
                <a:lnTo>
                  <a:pt x="0" y="3445703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  <a:effectLst/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405E0-C861-42FC-9282-7E80E6910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82897" y="1775570"/>
            <a:ext cx="3765483" cy="3388287"/>
          </a:xfrm>
        </p:spPr>
        <p:txBody>
          <a:bodyPr anchor="ctr">
            <a:normAutofit/>
          </a:bodyPr>
          <a:lstStyle/>
          <a:p>
            <a:r>
              <a:rPr lang="en-CA" dirty="0"/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D556C2-2428-41A5-9C29-B270F71FB9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8068" y="978993"/>
            <a:ext cx="5365218" cy="4900014"/>
          </a:xfrm>
          <a:effectLst/>
        </p:spPr>
        <p:txBody>
          <a:bodyPr>
            <a:normAutofit/>
          </a:bodyPr>
          <a:lstStyle/>
          <a:p>
            <a:r>
              <a:rPr lang="en-CA" sz="2800" dirty="0"/>
              <a:t>Main proteins of interest are chicken, beef, pork and fish</a:t>
            </a:r>
          </a:p>
          <a:p>
            <a:r>
              <a:rPr lang="en-CA" sz="2800" dirty="0"/>
              <a:t>Data used is time series</a:t>
            </a:r>
          </a:p>
          <a:p>
            <a:r>
              <a:rPr lang="en-CA" sz="2800" dirty="0"/>
              <a:t>Use data of population, wages and prices to determine demand</a:t>
            </a:r>
            <a:endParaRPr lang="en-US" sz="2800" dirty="0"/>
          </a:p>
          <a:p>
            <a:r>
              <a:rPr lang="en-CA" sz="2800" dirty="0"/>
              <a:t>Data Sources</a:t>
            </a:r>
          </a:p>
          <a:p>
            <a:r>
              <a:rPr lang="en-CA" sz="2800" dirty="0"/>
              <a:t>Data Transformation</a:t>
            </a:r>
          </a:p>
          <a:p>
            <a:endParaRPr lang="en-US" dirty="0"/>
          </a:p>
          <a:p>
            <a:endParaRPr lang="en-C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A6FDF7C-68A6-4E0C-B6A8-90FC0FA8566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7070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71"/>
    </mc:Choice>
    <mc:Fallback xmlns="">
      <p:transition spd="slow" advTm="37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A416E3E5-5186-46A4-AFBD-337387D316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73" y="0"/>
            <a:ext cx="12187427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 23">
            <a:extLst>
              <a:ext uri="{FF2B5EF4-FFF2-40B4-BE49-F238E27FC236}">
                <a16:creationId xmlns:a16="http://schemas.microsoft.com/office/drawing/2014/main" id="{7B8FAACC-353E-4F84-BA62-A5514185D9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 flipH="1">
            <a:off x="7554995" y="0"/>
            <a:ext cx="4637005" cy="6858000"/>
          </a:xfrm>
          <a:custGeom>
            <a:avLst/>
            <a:gdLst>
              <a:gd name="connsiteX0" fmla="*/ 0 w 4637005"/>
              <a:gd name="connsiteY0" fmla="*/ 0 h 6858000"/>
              <a:gd name="connsiteX1" fmla="*/ 4637005 w 4637005"/>
              <a:gd name="connsiteY1" fmla="*/ 0 h 6858000"/>
              <a:gd name="connsiteX2" fmla="*/ 4637005 w 4637005"/>
              <a:gd name="connsiteY2" fmla="*/ 1900238 h 6858000"/>
              <a:gd name="connsiteX3" fmla="*/ 4266589 w 4637005"/>
              <a:gd name="connsiteY3" fmla="*/ 2178050 h 6858000"/>
              <a:gd name="connsiteX4" fmla="*/ 4262355 w 4637005"/>
              <a:gd name="connsiteY4" fmla="*/ 2184400 h 6858000"/>
              <a:gd name="connsiteX5" fmla="*/ 4256005 w 4637005"/>
              <a:gd name="connsiteY5" fmla="*/ 2193925 h 6858000"/>
              <a:gd name="connsiteX6" fmla="*/ 4249655 w 4637005"/>
              <a:gd name="connsiteY6" fmla="*/ 2201863 h 6858000"/>
              <a:gd name="connsiteX7" fmla="*/ 4249655 w 4637005"/>
              <a:gd name="connsiteY7" fmla="*/ 2211388 h 6858000"/>
              <a:gd name="connsiteX8" fmla="*/ 4249655 w 4637005"/>
              <a:gd name="connsiteY8" fmla="*/ 2220913 h 6858000"/>
              <a:gd name="connsiteX9" fmla="*/ 4256005 w 4637005"/>
              <a:gd name="connsiteY9" fmla="*/ 2228850 h 6858000"/>
              <a:gd name="connsiteX10" fmla="*/ 4262355 w 4637005"/>
              <a:gd name="connsiteY10" fmla="*/ 2238375 h 6858000"/>
              <a:gd name="connsiteX11" fmla="*/ 4266589 w 4637005"/>
              <a:gd name="connsiteY11" fmla="*/ 2244725 h 6858000"/>
              <a:gd name="connsiteX12" fmla="*/ 4637005 w 4637005"/>
              <a:gd name="connsiteY12" fmla="*/ 2522538 h 6858000"/>
              <a:gd name="connsiteX13" fmla="*/ 4637005 w 4637005"/>
              <a:gd name="connsiteY13" fmla="*/ 6858000 h 6858000"/>
              <a:gd name="connsiteX14" fmla="*/ 0 w 4637005"/>
              <a:gd name="connsiteY1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4637005" h="6858000">
                <a:moveTo>
                  <a:pt x="0" y="0"/>
                </a:moveTo>
                <a:lnTo>
                  <a:pt x="4637005" y="0"/>
                </a:lnTo>
                <a:lnTo>
                  <a:pt x="4637005" y="1900238"/>
                </a:lnTo>
                <a:lnTo>
                  <a:pt x="4266589" y="2178050"/>
                </a:lnTo>
                <a:lnTo>
                  <a:pt x="4262355" y="2184400"/>
                </a:lnTo>
                <a:lnTo>
                  <a:pt x="4256005" y="2193925"/>
                </a:lnTo>
                <a:lnTo>
                  <a:pt x="4249655" y="2201863"/>
                </a:lnTo>
                <a:lnTo>
                  <a:pt x="4249655" y="2211388"/>
                </a:lnTo>
                <a:lnTo>
                  <a:pt x="4249655" y="2220913"/>
                </a:lnTo>
                <a:lnTo>
                  <a:pt x="4256005" y="2228850"/>
                </a:lnTo>
                <a:lnTo>
                  <a:pt x="4262355" y="2238375"/>
                </a:lnTo>
                <a:lnTo>
                  <a:pt x="4266589" y="2244725"/>
                </a:lnTo>
                <a:lnTo>
                  <a:pt x="4637005" y="2522538"/>
                </a:lnTo>
                <a:lnTo>
                  <a:pt x="4637005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212121"/>
          </a:solidFill>
          <a:ln>
            <a:noFill/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3B45F21-BA84-4C74-85E4-F7E5E777B6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4749" y="430588"/>
            <a:ext cx="3575737" cy="581784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CA" dirty="0">
                <a:solidFill>
                  <a:srgbClr val="FFFFFF"/>
                </a:solidFill>
              </a:rPr>
              <a:t>Results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9A3EFF-C7ED-4B8D-BDAA-9C13628214DB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152302" y="1420690"/>
                <a:ext cx="3575737" cy="4016619"/>
              </a:xfrm>
            </p:spPr>
            <p:txBody>
              <a:bodyPr>
                <a:normAutofit fontScale="70000" lnSpcReduction="20000"/>
              </a:bodyPr>
              <a:lstStyle/>
              <a:p>
                <a:pPr>
                  <a:lnSpc>
                    <a:spcPct val="90000"/>
                  </a:lnSpc>
                </a:pPr>
                <a:r>
                  <a:rPr lang="en-CA" sz="3100" dirty="0">
                    <a:solidFill>
                      <a:srgbClr val="FFFFFF"/>
                    </a:solidFill>
                  </a:rPr>
                  <a:t>Which model is our best fit?</a:t>
                </a:r>
              </a:p>
              <a:p>
                <a:pPr>
                  <a:lnSpc>
                    <a:spcPct val="9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𝑀𝑜𝑑𝑒𝑙</m:t>
                        </m:r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 1: </m:t>
                        </m:r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𝐷𝐶𝐻𝐼𝐶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3100" i="1" kern="10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𝑜</m:t>
                        </m:r>
                      </m:sub>
                    </m:sSub>
                    <m:r>
                      <a:rPr lang="en-US" sz="3100" i="1" kern="10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rPr>
                      <m:t>−</m:t>
                    </m:r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𝐴𝑅𝑃𝐶𝐻𝐼𝐶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3100" i="1" kern="10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𝐴𝑅𝑃𝑆𝐼𝑅𝐿𝑂𝐼𝑁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3100" i="1" kern="10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𝑃𝑂𝑃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  <m:r>
                      <a:rPr lang="en-US" sz="3100" i="1" kern="100">
                        <a:solidFill>
                          <a:srgbClr val="FFFFFF"/>
                        </a:solidFill>
                        <a:effectLst/>
                        <a:latin typeface="Cambria Math" panose="02040503050406030204" pitchFamily="18" charset="0"/>
                        <a:ea typeface="Yu Mincho" panose="02020400000000000000" pitchFamily="18" charset="-128"/>
                        <a:cs typeface="Times New Roman" panose="02020603050405020304" pitchFamily="18" charset="0"/>
                      </a:rPr>
                      <m:t>+</m:t>
                    </m:r>
                    <m:sSub>
                      <m:sSubPr>
                        <m:ctrlPr>
                          <a:rPr lang="en-CA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𝜀</m:t>
                        </m:r>
                      </m:e>
                      <m:sub>
                        <m:r>
                          <a:rPr lang="en-US" sz="3100" i="1" kern="100">
                            <a:solidFill>
                              <a:srgbClr val="FFFFFF"/>
                            </a:solidFill>
                            <a:effectLst/>
                            <a:latin typeface="Cambria Math" panose="02040503050406030204" pitchFamily="18" charset="0"/>
                            <a:ea typeface="Yu Mincho" panose="02020400000000000000" pitchFamily="18" charset="-128"/>
                            <a:cs typeface="Times New Roman" panose="020206030504050203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sz="3100" kern="100" dirty="0">
                    <a:solidFill>
                      <a:srgbClr val="FFFFFF"/>
                    </a:solidFill>
                    <a:effectLst/>
                    <a:latin typeface="Cambria Math" panose="02040503050406030204" pitchFamily="18" charset="0"/>
                    <a:ea typeface="Yu Mincho" panose="02020400000000000000" pitchFamily="18" charset="-128"/>
                    <a:cs typeface="Times New Roman" panose="02020603050405020304" pitchFamily="18" charset="0"/>
                  </a:rPr>
                  <a:t>­</a:t>
                </a:r>
                <a:endParaRPr lang="en-CA" sz="3100" dirty="0">
                  <a:solidFill>
                    <a:srgbClr val="FFFFFF"/>
                  </a:solidFill>
                </a:endParaRPr>
              </a:p>
              <a:p>
                <a:pPr>
                  <a:lnSpc>
                    <a:spcPct val="90000"/>
                  </a:lnSpc>
                </a:pPr>
                <a:r>
                  <a:rPr lang="en-CA" sz="3100" dirty="0">
                    <a:solidFill>
                      <a:srgbClr val="FFFFFF"/>
                    </a:solidFill>
                  </a:rPr>
                  <a:t>There is no seasonality</a:t>
                </a:r>
              </a:p>
              <a:p>
                <a:pPr>
                  <a:lnSpc>
                    <a:spcPct val="90000"/>
                  </a:lnSpc>
                </a:pPr>
                <a:r>
                  <a:rPr lang="en-CA" sz="3100" dirty="0">
                    <a:solidFill>
                      <a:srgbClr val="FFFFFF"/>
                    </a:solidFill>
                  </a:rPr>
                  <a:t>Seemingly unrelated regressions shows marginal changes</a:t>
                </a:r>
              </a:p>
              <a:p>
                <a:pPr>
                  <a:lnSpc>
                    <a:spcPct val="90000"/>
                  </a:lnSpc>
                </a:pPr>
                <a:r>
                  <a:rPr lang="en-CA" sz="3100" dirty="0">
                    <a:solidFill>
                      <a:srgbClr val="FFFFFF"/>
                    </a:solidFill>
                  </a:rPr>
                  <a:t>First-difference fixes multicollinearity but model becomes invalid</a:t>
                </a:r>
                <a:endParaRPr lang="en-CA" sz="1600" dirty="0">
                  <a:solidFill>
                    <a:srgbClr val="FFFFFF"/>
                  </a:solidFill>
                </a:endParaRPr>
              </a:p>
              <a:p>
                <a:pPr>
                  <a:lnSpc>
                    <a:spcPct val="90000"/>
                  </a:lnSpc>
                </a:pPr>
                <a:endParaRPr lang="en-CA" sz="1600" dirty="0">
                  <a:solidFill>
                    <a:srgbClr val="FFFFFF"/>
                  </a:solidFill>
                </a:endParaRPr>
              </a:p>
            </p:txBody>
          </p:sp>
        </mc:Choice>
        <mc:Fallback xmlns="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49A3EFF-C7ED-4B8D-BDAA-9C13628214DB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152302" y="1420690"/>
                <a:ext cx="3575737" cy="4016619"/>
              </a:xfr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CA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D4E1683-FE6B-4058-ADF7-BC46FD273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9100033"/>
              </p:ext>
            </p:extLst>
          </p:nvPr>
        </p:nvGraphicFramePr>
        <p:xfrm>
          <a:off x="-1" y="-1"/>
          <a:ext cx="7554996" cy="6858004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888134">
                  <a:extLst>
                    <a:ext uri="{9D8B030D-6E8A-4147-A177-3AD203B41FA5}">
                      <a16:colId xmlns:a16="http://schemas.microsoft.com/office/drawing/2014/main" val="2346201249"/>
                    </a:ext>
                  </a:extLst>
                </a:gridCol>
                <a:gridCol w="1888954">
                  <a:extLst>
                    <a:ext uri="{9D8B030D-6E8A-4147-A177-3AD203B41FA5}">
                      <a16:colId xmlns:a16="http://schemas.microsoft.com/office/drawing/2014/main" val="120826673"/>
                    </a:ext>
                  </a:extLst>
                </a:gridCol>
                <a:gridCol w="1888954">
                  <a:extLst>
                    <a:ext uri="{9D8B030D-6E8A-4147-A177-3AD203B41FA5}">
                      <a16:colId xmlns:a16="http://schemas.microsoft.com/office/drawing/2014/main" val="970930661"/>
                    </a:ext>
                  </a:extLst>
                </a:gridCol>
                <a:gridCol w="1888954">
                  <a:extLst>
                    <a:ext uri="{9D8B030D-6E8A-4147-A177-3AD203B41FA5}">
                      <a16:colId xmlns:a16="http://schemas.microsoft.com/office/drawing/2014/main" val="2571781339"/>
                    </a:ext>
                  </a:extLst>
                </a:gridCol>
              </a:tblGrid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 dirty="0" err="1">
                          <a:effectLst/>
                        </a:rPr>
                        <a:t>Modelchicken</a:t>
                      </a:r>
                      <a:endParaRPr lang="en-CA" sz="12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>
                          <a:effectLst/>
                        </a:rPr>
                        <a:t>ModelchickenD</a:t>
                      </a:r>
                      <a:endParaRPr lang="en-CA" sz="1200" b="1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 dirty="0" err="1">
                          <a:effectLst/>
                        </a:rPr>
                        <a:t>FDChicken</a:t>
                      </a:r>
                      <a:endParaRPr lang="en-CA" sz="12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522133069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 dirty="0">
                          <a:effectLst/>
                        </a:rPr>
                        <a:t>b/se</a:t>
                      </a:r>
                      <a:endParaRPr lang="en-CA" sz="12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 dirty="0">
                          <a:effectLst/>
                        </a:rPr>
                        <a:t>b/se</a:t>
                      </a:r>
                      <a:endParaRPr lang="en-CA" sz="12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b="1" dirty="0">
                          <a:effectLst/>
                        </a:rPr>
                        <a:t>b/se</a:t>
                      </a:r>
                      <a:endParaRPr lang="en-CA" sz="1200" b="1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65462858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QW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0.000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0.000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569486883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(0.00)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(0.00)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017201384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ARPCHIC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-2.797***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-2.852***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907037753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(0.27)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(0.27)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185893620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ARPSIRLOIN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0.372***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0.378***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92115768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(0.06)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(0.05)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238140227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ARPCHOPS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-0.080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-0.094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850475677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(0.15)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(0.15)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969096919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ARPCANNED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-0.109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-0.104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050655908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(0.16)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(0.17)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959364368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POP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0.000***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0.000***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307959076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(0.00)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(0.00)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561211501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Q1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-0.105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925465455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(0.15)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118293586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Q2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-0.227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24710324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(0.15)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101595640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Q3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-0.139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845274648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 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(0.15)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022471293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DMW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0.000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494600685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(0.00)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361660460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DARPCHI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-0.147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234534129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(0.19)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490094801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DARPS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0.023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341159730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(0.04)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373729584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DARPCHO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0.105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688348257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(0.08)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3413278104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DARPCANNED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0.073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529942822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(0.14)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309988633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DPOP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0.000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0967032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(0.00)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2943695104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_cons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-4.924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-4.488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0.034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016846615"/>
                  </a:ext>
                </a:extLst>
              </a:tr>
              <a:tr h="201706"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 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(7.81)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>
                          <a:effectLst/>
                        </a:rPr>
                        <a:t>(8.13)</a:t>
                      </a:r>
                      <a:endParaRPr lang="en-CA" sz="120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tc>
                  <a:txBody>
                    <a:bodyPr/>
                    <a:lstStyle/>
                    <a:p>
                      <a:r>
                        <a:rPr lang="en-CA" sz="1200" dirty="0">
                          <a:effectLst/>
                        </a:rPr>
                        <a:t>(0.06)</a:t>
                      </a:r>
                      <a:endParaRPr lang="en-CA" sz="1200" dirty="0">
                        <a:effectLst/>
                        <a:latin typeface="Consolas" panose="020B0609020204030204" pitchFamily="49" charset="0"/>
                        <a:ea typeface="Yu Mincho" panose="02020400000000000000" pitchFamily="18" charset="-128"/>
                        <a:cs typeface="Times New Roman" panose="02020603050405020304" pitchFamily="18" charset="0"/>
                      </a:endParaRPr>
                    </a:p>
                  </a:txBody>
                  <a:tcPr marL="40534" marR="40534" marT="0" marB="0"/>
                </a:tc>
                <a:extLst>
                  <a:ext uri="{0D108BD9-81ED-4DB2-BD59-A6C34878D82A}">
                    <a16:rowId xmlns:a16="http://schemas.microsoft.com/office/drawing/2014/main" val="1952257445"/>
                  </a:ext>
                </a:extLst>
              </a:tr>
            </a:tbl>
          </a:graphicData>
        </a:graphic>
      </p:graphicFrame>
      <p:pic>
        <p:nvPicPr>
          <p:cNvPr id="26" name="Audio 25">
            <a:hlinkClick r:id="" action="ppaction://media"/>
            <a:extLst>
              <a:ext uri="{FF2B5EF4-FFF2-40B4-BE49-F238E27FC236}">
                <a16:creationId xmlns:a16="http://schemas.microsoft.com/office/drawing/2014/main" id="{1F16359F-E432-41AE-B47B-CF813197BE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7055509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2000" advTm="59771"/>
    </mc:Choice>
    <mc:Fallback xmlns="">
      <p:transition spd="slow" advTm="597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7F40A5-27A9-48A4-8C09-2AC210990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556C2-67D6-44A1-BF8F-3973FFFA7B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18712" y="2774301"/>
            <a:ext cx="10554574" cy="3636511"/>
          </a:xfrm>
        </p:spPr>
        <p:txBody>
          <a:bodyPr>
            <a:normAutofit lnSpcReduction="10000"/>
          </a:bodyPr>
          <a:lstStyle/>
          <a:p>
            <a:r>
              <a:rPr lang="en-CA" sz="2800" dirty="0"/>
              <a:t>Basic model to predict protein demand</a:t>
            </a:r>
          </a:p>
          <a:p>
            <a:r>
              <a:rPr lang="en-CA" sz="2800" dirty="0"/>
              <a:t>More research to solve multicollinearity</a:t>
            </a:r>
          </a:p>
          <a:p>
            <a:r>
              <a:rPr lang="en-CA" sz="2800" dirty="0"/>
              <a:t>The model to predict pork demand only has one significant variable</a:t>
            </a:r>
          </a:p>
          <a:p>
            <a:r>
              <a:rPr lang="en-CA" sz="2800" dirty="0"/>
              <a:t>The price variables for beef and pork are not significant compared to other proteins</a:t>
            </a:r>
          </a:p>
          <a:p>
            <a:r>
              <a:rPr lang="en-CA" sz="2800" dirty="0"/>
              <a:t>How is the model affected by the COVID-19 situation?</a:t>
            </a:r>
          </a:p>
          <a:p>
            <a:endParaRPr lang="en-CA" sz="28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DCED534-DE02-45ED-B607-0CEDFF7EC10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9021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6150"/>
    </mc:Choice>
    <mc:Fallback xmlns="">
      <p:transition spd="slow" advTm="661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1.1|9.1|9.4|6.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8|7.6|3.4|9.6|7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6.4|5.7|7.5|7.6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2|6.3|9.5|1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6.8|15.3|10.4|14.9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Quotable</Template>
  <TotalTime>1996</TotalTime>
  <Words>408</Words>
  <Application>Microsoft Office PowerPoint</Application>
  <PresentationFormat>Widescreen</PresentationFormat>
  <Paragraphs>168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Cambria Math</vt:lpstr>
      <vt:lpstr>Century Gothic</vt:lpstr>
      <vt:lpstr>Consolas</vt:lpstr>
      <vt:lpstr>Wingdings 2</vt:lpstr>
      <vt:lpstr>Quotable</vt:lpstr>
      <vt:lpstr>Creating a Protein Demand Forecast Model</vt:lpstr>
      <vt:lpstr>Introduction</vt:lpstr>
      <vt:lpstr>Literature Review</vt:lpstr>
      <vt:lpstr>Data</vt:lpstr>
      <vt:lpstr>Results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Protein Demand Over Time</dc:title>
  <dc:creator>Kevin Lim</dc:creator>
  <cp:lastModifiedBy>Kevin Lim</cp:lastModifiedBy>
  <cp:revision>54</cp:revision>
  <dcterms:created xsi:type="dcterms:W3CDTF">2021-03-27T19:26:09Z</dcterms:created>
  <dcterms:modified xsi:type="dcterms:W3CDTF">2021-04-14T18:17:11Z</dcterms:modified>
</cp:coreProperties>
</file>